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15"/>
  </p:notesMasterIdLst>
  <p:sldIdLst>
    <p:sldId id="256" r:id="rId2"/>
    <p:sldId id="257" r:id="rId3"/>
    <p:sldId id="258" r:id="rId4"/>
    <p:sldId id="259" r:id="rId5"/>
    <p:sldId id="260" r:id="rId6"/>
    <p:sldId id="262" r:id="rId7"/>
    <p:sldId id="261" r:id="rId8"/>
    <p:sldId id="263" r:id="rId9"/>
    <p:sldId id="264" r:id="rId10"/>
    <p:sldId id="265" r:id="rId11"/>
    <p:sldId id="266" r:id="rId12"/>
    <p:sldId id="267" r:id="rId13"/>
    <p:sldId id="269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290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0A8A79A-6EAC-4D3F-8026-1FC08DED418B}" type="datetimeFigureOut">
              <a:rPr lang="ru-RU" smtClean="0"/>
              <a:t>13.02.2017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188A778-1360-4DB7-8CF3-AB946941CEC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89785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88A778-1360-4DB7-8CF3-AB946941CECB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94378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12.02.2017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Объект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12.02.2017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12.02.2017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Объект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Объект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Объект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12.02.2017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12.02.2017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12.02.2017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5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jpeg"/><Relationship Id="rId5" Type="http://schemas.openxmlformats.org/officeDocument/2006/relationships/image" Target="../media/image13.png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Elena\Desktop\Кирилл (портфолио)\петербуржец\PX514gtOMPE.jpg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1000"/>
                    </a14:imgEffect>
                    <a14:imgEffect>
                      <a14:colorTemperature colorTemp="3625"/>
                    </a14:imgEffect>
                    <a14:imgEffect>
                      <a14:saturation sat="0"/>
                    </a14:imgEffect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068" t="-1514" r="-4068" b="1514"/>
          <a:stretch/>
        </p:blipFill>
        <p:spPr bwMode="auto">
          <a:xfrm>
            <a:off x="323528" y="260648"/>
            <a:ext cx="8912916" cy="6345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79712" y="548680"/>
            <a:ext cx="5112568" cy="2736304"/>
          </a:xfrm>
        </p:spPr>
        <p:txBody>
          <a:bodyPr>
            <a:normAutofit/>
          </a:bodyPr>
          <a:lstStyle/>
          <a:p>
            <a:pPr algn="ctr"/>
            <a:r>
              <a:rPr lang="ru-RU" sz="3300" dirty="0">
                <a:solidFill>
                  <a:schemeClr val="bg1"/>
                </a:solidFill>
                <a:effectLst/>
              </a:rPr>
              <a:t>«НА ПУТИ К ГРЯДУЩИМ ПЕРЕМЕНАМ. </a:t>
            </a:r>
            <a:r>
              <a:rPr lang="ru-RU" sz="3300" dirty="0" smtClean="0">
                <a:solidFill>
                  <a:schemeClr val="bg1"/>
                </a:solidFill>
                <a:effectLst/>
              </a:rPr>
              <a:t/>
            </a:r>
            <a:br>
              <a:rPr lang="ru-RU" sz="3300" dirty="0" smtClean="0">
                <a:solidFill>
                  <a:schemeClr val="bg1"/>
                </a:solidFill>
                <a:effectLst/>
              </a:rPr>
            </a:br>
            <a:r>
              <a:rPr lang="ru-RU" sz="3300" dirty="0" smtClean="0">
                <a:solidFill>
                  <a:schemeClr val="bg1"/>
                </a:solidFill>
                <a:effectLst/>
              </a:rPr>
              <a:t>ВКЛАД </a:t>
            </a:r>
            <a:r>
              <a:rPr lang="ru-RU" sz="3300" dirty="0">
                <a:solidFill>
                  <a:schemeClr val="bg1"/>
                </a:solidFill>
                <a:effectLst/>
              </a:rPr>
              <a:t>ПЕТРА I В СУДЬДБУ РОССИИ».</a:t>
            </a:r>
            <a:endParaRPr lang="ru-RU" sz="33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5234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99592" y="413732"/>
            <a:ext cx="790153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ctr"/>
            <a:r>
              <a:rPr lang="ru-RU" dirty="0"/>
              <a:t>ИЗМЕНЕНИЯ И РЕЗУЛЬТАТЫ.</a:t>
            </a:r>
            <a:endParaRPr lang="ru-RU" sz="1600" dirty="0"/>
          </a:p>
        </p:txBody>
      </p:sp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2825" y="783064"/>
            <a:ext cx="4427536" cy="56627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5292080" y="1629260"/>
            <a:ext cx="3096344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/>
              <a:t>В результате Северной войны к концу 1704 года был обеспечен безопасный выход к Балтийскому морю. В 1703 году был заложен наш родной город – Санкт-Петербург. Северная война длившаяся с 1700 по 1721 год окончилась подписанием Ни-</a:t>
            </a:r>
            <a:r>
              <a:rPr lang="ru-RU" dirty="0" err="1"/>
              <a:t>Штадского</a:t>
            </a:r>
            <a:r>
              <a:rPr lang="ru-RU" dirty="0"/>
              <a:t> мира. Россия присоединила к себе огромные территории и стала великой европейской державой </a:t>
            </a:r>
            <a:r>
              <a:rPr lang="ru-RU" dirty="0" smtClean="0"/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87524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899592" y="413732"/>
            <a:ext cx="790153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ctr"/>
            <a:r>
              <a:rPr lang="ru-RU" dirty="0"/>
              <a:t>ИЗМЕНЕНИЯ И РЕЗУЛЬТАТЫ.</a:t>
            </a:r>
            <a:endParaRPr lang="ru-RU" sz="1600" dirty="0"/>
          </a:p>
        </p:txBody>
      </p:sp>
      <p:pic>
        <p:nvPicPr>
          <p:cNvPr id="10242" name="Picture 2" descr="Картинки по запросу построенные заводы петре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930831"/>
            <a:ext cx="2952328" cy="2193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4572000" y="930831"/>
            <a:ext cx="439248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>Развитие промышленности. </a:t>
            </a:r>
          </a:p>
          <a:p>
            <a:pPr algn="ctr"/>
            <a:r>
              <a:rPr lang="ru-RU" dirty="0"/>
              <a:t>Нередко государь сам организовывал мануфактуры, а потом отдавал их в частные руки. В России стали производить пушки, ружья, мундирное сукно</a:t>
            </a:r>
            <a:r>
              <a:rPr lang="ru-RU" dirty="0" smtClean="0"/>
              <a:t>.</a:t>
            </a:r>
          </a:p>
          <a:p>
            <a:pPr algn="ctr"/>
            <a:r>
              <a:rPr lang="ru-RU" dirty="0" smtClean="0"/>
              <a:t>(например: Металлургический Невьянский завод.)</a:t>
            </a:r>
            <a:endParaRPr lang="ru-RU" dirty="0"/>
          </a:p>
        </p:txBody>
      </p:sp>
      <p:pic>
        <p:nvPicPr>
          <p:cNvPr id="10244" name="Picture 4" descr="Картинки по запросу налоги на ввозимые товары при петре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5488" y="3933056"/>
            <a:ext cx="3512583" cy="19611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4572000" y="3429000"/>
            <a:ext cx="4392488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/>
              <a:t>Высокие налоги на ввозимые товары, помогли продавать товары собственного производства. К 1925 году вывоз продукции из России в два раза превышал ввоз товаров в страну. </a:t>
            </a:r>
            <a:endParaRPr lang="ru-RU" dirty="0" smtClean="0"/>
          </a:p>
          <a:p>
            <a:pPr algn="ctr"/>
            <a:r>
              <a:rPr lang="ru-RU" dirty="0"/>
              <a:t>В 1718 году провели перепись крепостных и государственных крестьян. </a:t>
            </a:r>
            <a:r>
              <a:rPr lang="ru-RU" dirty="0" smtClean="0"/>
              <a:t>От </a:t>
            </a:r>
            <a:r>
              <a:rPr lang="ru-RU" dirty="0"/>
              <a:t>налогов освобождались дворяне, духовенство, военные и иностранцы.</a:t>
            </a:r>
          </a:p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79161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99592" y="413732"/>
            <a:ext cx="790153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ctr"/>
            <a:r>
              <a:rPr lang="ru-RU" dirty="0"/>
              <a:t>ИЗМЕНЕНИЯ И РЕЗУЛЬТАТЫ.</a:t>
            </a:r>
            <a:endParaRPr lang="ru-RU" sz="1600" dirty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124744"/>
            <a:ext cx="3186152" cy="15841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563675" y="1593666"/>
            <a:ext cx="439248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/>
              <a:t>У</a:t>
            </a:r>
            <a:r>
              <a:rPr lang="ru-RU" dirty="0" smtClean="0"/>
              <a:t>каз </a:t>
            </a:r>
            <a:r>
              <a:rPr lang="ru-RU" dirty="0"/>
              <a:t>о </a:t>
            </a:r>
            <a:r>
              <a:rPr lang="ru-RU" dirty="0" smtClean="0"/>
              <a:t>единонаследии.</a:t>
            </a:r>
          </a:p>
          <a:p>
            <a:pPr algn="ctr"/>
            <a:r>
              <a:rPr lang="ru-RU" dirty="0" smtClean="0"/>
              <a:t>Табель о рангах.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367431" y="2939408"/>
            <a:ext cx="439248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/>
              <a:t>Система государственного управления 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899592" y="3537207"/>
            <a:ext cx="344440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>Царь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85748" y="4621842"/>
            <a:ext cx="122413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>Патриарх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1972015" y="4512663"/>
            <a:ext cx="123239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>Боярская Дума</a:t>
            </a:r>
            <a:endParaRPr lang="ru-RU" dirty="0"/>
          </a:p>
        </p:txBody>
      </p:sp>
      <p:sp>
        <p:nvSpPr>
          <p:cNvPr id="10" name="Стрелка вниз 9"/>
          <p:cNvSpPr/>
          <p:nvPr/>
        </p:nvSpPr>
        <p:spPr>
          <a:xfrm>
            <a:off x="2489101" y="3972725"/>
            <a:ext cx="198224" cy="46340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5511755" y="3625551"/>
            <a:ext cx="344440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>Император</a:t>
            </a:r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5804760" y="4448607"/>
            <a:ext cx="275573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>Сенат</a:t>
            </a:r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5498928" y="5384711"/>
            <a:ext cx="331557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>Коллегии: Военная, Иностранных дел, Адмиралтейская, </a:t>
            </a:r>
            <a:r>
              <a:rPr lang="ru-RU" dirty="0" err="1" smtClean="0"/>
              <a:t>Сенод</a:t>
            </a:r>
            <a:r>
              <a:rPr lang="ru-RU" dirty="0"/>
              <a:t> </a:t>
            </a:r>
            <a:r>
              <a:rPr lang="ru-RU" dirty="0" smtClean="0"/>
              <a:t>и другие.</a:t>
            </a:r>
            <a:endParaRPr lang="ru-RU" dirty="0"/>
          </a:p>
        </p:txBody>
      </p:sp>
      <p:sp>
        <p:nvSpPr>
          <p:cNvPr id="14" name="Стрелка вниз 13"/>
          <p:cNvSpPr/>
          <p:nvPr/>
        </p:nvSpPr>
        <p:spPr>
          <a:xfrm>
            <a:off x="7231663" y="3990042"/>
            <a:ext cx="189650" cy="46340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Стрелка вниз 14"/>
          <p:cNvSpPr/>
          <p:nvPr/>
        </p:nvSpPr>
        <p:spPr>
          <a:xfrm>
            <a:off x="7223089" y="4817939"/>
            <a:ext cx="189650" cy="46340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3613660" y="4512662"/>
            <a:ext cx="122387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>Земские Соборы</a:t>
            </a:r>
          </a:p>
        </p:txBody>
      </p:sp>
      <p:sp>
        <p:nvSpPr>
          <p:cNvPr id="17" name="Стрелка вниз 16"/>
          <p:cNvSpPr/>
          <p:nvPr/>
        </p:nvSpPr>
        <p:spPr>
          <a:xfrm>
            <a:off x="3986632" y="3994883"/>
            <a:ext cx="198224" cy="46340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Стрелка вниз 17"/>
          <p:cNvSpPr/>
          <p:nvPr/>
        </p:nvSpPr>
        <p:spPr>
          <a:xfrm>
            <a:off x="998704" y="4009902"/>
            <a:ext cx="198224" cy="46340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1026517" y="3943428"/>
            <a:ext cx="3099967" cy="737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Стрелка вправо 19"/>
          <p:cNvSpPr/>
          <p:nvPr/>
        </p:nvSpPr>
        <p:spPr>
          <a:xfrm>
            <a:off x="4572000" y="3577854"/>
            <a:ext cx="1260140" cy="43204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2395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Картинки по запросу 1. Воскобойников В. – Санкт-Петербург, Санкт-Петербург, 200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908720"/>
            <a:ext cx="1289231" cy="1728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899592" y="413732"/>
            <a:ext cx="790153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ctr"/>
            <a:r>
              <a:rPr lang="ru-RU" dirty="0" smtClean="0"/>
              <a:t>ИЗУЧЕННЫЕ МАТЕРИАЛЫ</a:t>
            </a:r>
            <a:endParaRPr lang="ru-RU" sz="16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987824" y="1340768"/>
            <a:ext cx="439248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>Книга Воскобойникова </a:t>
            </a:r>
            <a:r>
              <a:rPr lang="ru-RU" dirty="0"/>
              <a:t>В. </a:t>
            </a:r>
            <a:r>
              <a:rPr lang="ru-RU" dirty="0" smtClean="0"/>
              <a:t> «Санкт-Петербург».</a:t>
            </a:r>
            <a:endParaRPr lang="ru-RU" dirty="0"/>
          </a:p>
        </p:txBody>
      </p:sp>
      <p:pic>
        <p:nvPicPr>
          <p:cNvPr id="13316" name="Picture 4" descr="Купить Ключевский В.О.  «Русская история от древности до Нового времени»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2780929"/>
            <a:ext cx="1289696" cy="1728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3275856" y="3105834"/>
            <a:ext cx="439248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dirty="0" smtClean="0"/>
              <a:t>Книга Ключевского В. «Русская </a:t>
            </a:r>
            <a:r>
              <a:rPr lang="ru-RU" dirty="0"/>
              <a:t>история от древности до нового </a:t>
            </a:r>
            <a:r>
              <a:rPr lang="ru-RU" dirty="0" smtClean="0"/>
              <a:t>времени».</a:t>
            </a:r>
            <a:endParaRPr lang="ru-RU" dirty="0"/>
          </a:p>
        </p:txBody>
      </p:sp>
      <p:pic>
        <p:nvPicPr>
          <p:cNvPr id="13319" name="Picture 7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434" y="4653136"/>
            <a:ext cx="1348363" cy="18084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Прямоугольник 8"/>
          <p:cNvSpPr/>
          <p:nvPr/>
        </p:nvSpPr>
        <p:spPr>
          <a:xfrm>
            <a:off x="3275856" y="4797152"/>
            <a:ext cx="439248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dirty="0" smtClean="0"/>
              <a:t>Журнал из серии «Князья, цари и императоры России».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9468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1465" y="332656"/>
            <a:ext cx="4224470" cy="31683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7557" y="3501008"/>
            <a:ext cx="3983908" cy="29879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Заголовок 1"/>
          <p:cNvSpPr txBox="1">
            <a:spLocks/>
          </p:cNvSpPr>
          <p:nvPr/>
        </p:nvSpPr>
        <p:spPr>
          <a:xfrm>
            <a:off x="339114" y="872716"/>
            <a:ext cx="4104456" cy="2088232"/>
          </a:xfrm>
          <a:prstGeom prst="rect">
            <a:avLst/>
          </a:prstGeom>
        </p:spPr>
        <p:txBody>
          <a:bodyPr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lang="en-US" sz="4200" b="0" kern="1200" spc="-100" baseline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800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Интерес к истории у меня появился, когда моя бабушка начала мне покупать и читать исторические журналы про царей. </a:t>
            </a: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4723567" y="4333248"/>
            <a:ext cx="3952889" cy="1323449"/>
          </a:xfrm>
          <a:prstGeom prst="rect">
            <a:avLst/>
          </a:prstGeom>
        </p:spPr>
        <p:txBody>
          <a:bodyPr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lang="en-US" sz="4200" b="0" kern="1200" spc="-100" baseline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800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Мы с бабушкой  составили генеалогическую схему семьи Романовых.</a:t>
            </a:r>
          </a:p>
        </p:txBody>
      </p:sp>
    </p:spTree>
    <p:extLst>
      <p:ext uri="{BB962C8B-B14F-4D97-AF65-F5344CB8AC3E}">
        <p14:creationId xmlns:p14="http://schemas.microsoft.com/office/powerpoint/2010/main" val="4211185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987824" y="265438"/>
            <a:ext cx="280831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/>
              <a:t>Генеалогическая схема</a:t>
            </a:r>
            <a:endParaRPr lang="ru-RU" sz="24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564724" y="1451685"/>
            <a:ext cx="2016224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/>
              <a:t>Наталья Кирилловна Нарышкина</a:t>
            </a:r>
            <a:br>
              <a:rPr lang="ru-RU" dirty="0"/>
            </a:br>
            <a:r>
              <a:rPr lang="ru-RU" dirty="0" smtClean="0"/>
              <a:t>вторая </a:t>
            </a:r>
            <a:r>
              <a:rPr lang="ru-RU" dirty="0"/>
              <a:t>жена царя </a:t>
            </a:r>
            <a:br>
              <a:rPr lang="ru-RU" dirty="0"/>
            </a:br>
            <a:r>
              <a:rPr lang="ru-RU" dirty="0"/>
              <a:t>(1651-1694)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879812" y="1445769"/>
            <a:ext cx="302433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/>
              <a:t>Алексей Михайлович Романов</a:t>
            </a:r>
            <a:br>
              <a:rPr lang="ru-RU" dirty="0"/>
            </a:br>
            <a:r>
              <a:rPr lang="ru-RU" dirty="0"/>
              <a:t>Царь и Великий государь всея Руси </a:t>
            </a:r>
            <a:br>
              <a:rPr lang="ru-RU" dirty="0"/>
            </a:br>
            <a:r>
              <a:rPr lang="ru-RU" dirty="0"/>
              <a:t>(1629-1676)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6325364" y="1451685"/>
            <a:ext cx="224063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/>
              <a:t>Марья Ильинична Милославская </a:t>
            </a:r>
            <a:br>
              <a:rPr lang="ru-RU" dirty="0"/>
            </a:br>
            <a:r>
              <a:rPr lang="ru-RU" dirty="0"/>
              <a:t>Русская царица, первая жена царя</a:t>
            </a:r>
            <a:br>
              <a:rPr lang="ru-RU" dirty="0"/>
            </a:br>
            <a:r>
              <a:rPr lang="ru-RU" dirty="0"/>
              <a:t>(1624-1669)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94948" y="3653428"/>
            <a:ext cx="154074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/>
              <a:t>Наталья Алексеевна</a:t>
            </a:r>
            <a:br>
              <a:rPr lang="ru-RU" dirty="0"/>
            </a:br>
            <a:r>
              <a:rPr lang="ru-RU" dirty="0"/>
              <a:t>Царевна</a:t>
            </a:r>
            <a:br>
              <a:rPr lang="ru-RU" dirty="0"/>
            </a:br>
            <a:r>
              <a:rPr lang="ru-RU" dirty="0"/>
              <a:t>(1673-1716)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835696" y="3699595"/>
            <a:ext cx="208823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/>
              <a:t>Петр I Великий</a:t>
            </a:r>
            <a:br>
              <a:rPr lang="ru-RU" dirty="0"/>
            </a:br>
            <a:r>
              <a:rPr lang="ru-RU" dirty="0"/>
              <a:t> Царь всея Руси </a:t>
            </a:r>
            <a:endParaRPr lang="ru-RU" dirty="0" smtClean="0"/>
          </a:p>
          <a:p>
            <a:pPr algn="ctr"/>
            <a:r>
              <a:rPr lang="ru-RU" dirty="0" smtClean="0"/>
              <a:t>и Император </a:t>
            </a:r>
            <a:r>
              <a:rPr lang="ru-RU" dirty="0"/>
              <a:t>Всероссийский</a:t>
            </a:r>
            <a:br>
              <a:rPr lang="ru-RU" dirty="0"/>
            </a:br>
            <a:r>
              <a:rPr lang="ru-RU" dirty="0"/>
              <a:t> (1672-1725)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3923928" y="3653428"/>
            <a:ext cx="154074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/>
              <a:t>Софья Алексеевна Царевна</a:t>
            </a:r>
            <a:br>
              <a:rPr lang="ru-RU" dirty="0"/>
            </a:br>
            <a:r>
              <a:rPr lang="ru-RU" dirty="0"/>
              <a:t>(1657-1704)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5430874" y="3653428"/>
            <a:ext cx="154074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/>
              <a:t>Иван Алексеевич Романов</a:t>
            </a:r>
            <a:br>
              <a:rPr lang="ru-RU" dirty="0"/>
            </a:br>
            <a:r>
              <a:rPr lang="ru-RU" dirty="0"/>
              <a:t> Царь всея Руси и </a:t>
            </a:r>
            <a:br>
              <a:rPr lang="ru-RU" dirty="0"/>
            </a:br>
            <a:r>
              <a:rPr lang="ru-RU" dirty="0"/>
              <a:t> (1666-1696)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7236296" y="3653428"/>
            <a:ext cx="154074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/>
              <a:t>Федор Алексеевич Романов</a:t>
            </a:r>
            <a:br>
              <a:rPr lang="ru-RU" dirty="0"/>
            </a:br>
            <a:r>
              <a:rPr lang="ru-RU" dirty="0"/>
              <a:t> Царь всея Руси </a:t>
            </a:r>
            <a:br>
              <a:rPr lang="ru-RU" dirty="0"/>
            </a:br>
            <a:r>
              <a:rPr lang="ru-RU" dirty="0"/>
              <a:t> (1661-1682)</a:t>
            </a:r>
            <a:endParaRPr lang="ru-RU" dirty="0"/>
          </a:p>
        </p:txBody>
      </p:sp>
      <p:cxnSp>
        <p:nvCxnSpPr>
          <p:cNvPr id="12" name="Прямая соединительная линия 11"/>
          <p:cNvCxnSpPr>
            <a:stCxn id="3" idx="2"/>
          </p:cNvCxnSpPr>
          <p:nvPr/>
        </p:nvCxnSpPr>
        <p:spPr>
          <a:xfrm>
            <a:off x="1572836" y="2929013"/>
            <a:ext cx="0" cy="4999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>
            <a:stCxn id="4" idx="2"/>
          </p:cNvCxnSpPr>
          <p:nvPr/>
        </p:nvCxnSpPr>
        <p:spPr>
          <a:xfrm>
            <a:off x="4391980" y="2923097"/>
            <a:ext cx="0" cy="50590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>
            <a:off x="7461345" y="2905956"/>
            <a:ext cx="0" cy="50590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1572836" y="3429000"/>
            <a:ext cx="588850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>
            <a:endCxn id="6" idx="0"/>
          </p:cNvCxnSpPr>
          <p:nvPr/>
        </p:nvCxnSpPr>
        <p:spPr>
          <a:xfrm flipH="1">
            <a:off x="1065322" y="3429000"/>
            <a:ext cx="507514" cy="22442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>
            <a:endCxn id="7" idx="0"/>
          </p:cNvCxnSpPr>
          <p:nvPr/>
        </p:nvCxnSpPr>
        <p:spPr>
          <a:xfrm>
            <a:off x="2879812" y="3429000"/>
            <a:ext cx="0" cy="27059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>
            <a:endCxn id="8" idx="0"/>
          </p:cNvCxnSpPr>
          <p:nvPr/>
        </p:nvCxnSpPr>
        <p:spPr>
          <a:xfrm flipH="1">
            <a:off x="4694302" y="3429000"/>
            <a:ext cx="736572" cy="22442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>
            <a:endCxn id="9" idx="0"/>
          </p:cNvCxnSpPr>
          <p:nvPr/>
        </p:nvCxnSpPr>
        <p:spPr>
          <a:xfrm>
            <a:off x="6201248" y="3429000"/>
            <a:ext cx="0" cy="22442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>
            <a:endCxn id="10" idx="0"/>
          </p:cNvCxnSpPr>
          <p:nvPr/>
        </p:nvCxnSpPr>
        <p:spPr>
          <a:xfrm>
            <a:off x="7461345" y="3429000"/>
            <a:ext cx="545325" cy="22442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71263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9969" y="1560315"/>
            <a:ext cx="2278325" cy="24845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12902" y="610860"/>
            <a:ext cx="413174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/>
              <a:t>Федор Алексеевич Романов</a:t>
            </a:r>
            <a:br>
              <a:rPr lang="ru-RU" dirty="0"/>
            </a:br>
            <a:r>
              <a:rPr lang="ru-RU" dirty="0"/>
              <a:t> Царь всея Руси </a:t>
            </a:r>
            <a:br>
              <a:rPr lang="ru-RU" dirty="0"/>
            </a:br>
            <a:r>
              <a:rPr lang="ru-RU" dirty="0"/>
              <a:t> (1661-1682)</a:t>
            </a:r>
            <a:endParaRPr lang="ru-RU" dirty="0"/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59825" y="4437112"/>
            <a:ext cx="3166724" cy="19685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5785" y="1333259"/>
            <a:ext cx="3275409" cy="23451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4437112"/>
            <a:ext cx="3160001" cy="20703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Прямоугольник 8"/>
          <p:cNvSpPr/>
          <p:nvPr/>
        </p:nvSpPr>
        <p:spPr>
          <a:xfrm>
            <a:off x="4572000" y="610860"/>
            <a:ext cx="413174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>Потешная площадка в дальнейшем превратилась в реальные войска.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5012252" y="4044868"/>
            <a:ext cx="413174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>Игра в шахматы</a:t>
            </a:r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269702" y="4044868"/>
            <a:ext cx="413174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>Игра в свайку</a:t>
            </a:r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2987824" y="64069"/>
            <a:ext cx="280831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>ДЕТСТВО ПЕТРА </a:t>
            </a:r>
            <a:r>
              <a:rPr lang="en-US" dirty="0" smtClean="0"/>
              <a:t>I.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48538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7701" y="1388483"/>
            <a:ext cx="1800200" cy="25354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0388" y="1388482"/>
            <a:ext cx="1864668" cy="25354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511464" y="936446"/>
            <a:ext cx="183267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>Иван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644630" y="898758"/>
            <a:ext cx="165618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>Петр</a:t>
            </a:r>
            <a:endParaRPr lang="ru-RU" dirty="0"/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55141" y="1388482"/>
            <a:ext cx="1997968" cy="25354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6226033" y="898758"/>
            <a:ext cx="165618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>Софья</a:t>
            </a:r>
            <a:endParaRPr lang="ru-RU" dirty="0"/>
          </a:p>
        </p:txBody>
      </p:sp>
      <p:pic>
        <p:nvPicPr>
          <p:cNvPr id="4102" name="Picture 6" descr="Картинки по запросу стрельцы вошли в Кремль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82162" y="4400276"/>
            <a:ext cx="3006079" cy="21964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Прямоугольник 8"/>
          <p:cNvSpPr/>
          <p:nvPr/>
        </p:nvSpPr>
        <p:spPr>
          <a:xfrm>
            <a:off x="4822392" y="3923974"/>
            <a:ext cx="388749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>Стрелецкий бунт </a:t>
            </a:r>
            <a:r>
              <a:rPr lang="ru-RU" dirty="0"/>
              <a:t>15 мая 1682 года</a:t>
            </a:r>
            <a:endParaRPr lang="ru-RU" dirty="0"/>
          </a:p>
        </p:txBody>
      </p:sp>
      <p:pic>
        <p:nvPicPr>
          <p:cNvPr id="4103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507" y="4503486"/>
            <a:ext cx="3871256" cy="19900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Прямоугольник 10"/>
          <p:cNvSpPr/>
          <p:nvPr/>
        </p:nvSpPr>
        <p:spPr>
          <a:xfrm>
            <a:off x="668270" y="3912716"/>
            <a:ext cx="388749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>Двоевластие Ивана и Петра.</a:t>
            </a:r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2987824" y="433401"/>
            <a:ext cx="280831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/>
              <a:t>ПУТЬ К ВЛАСТИ.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46222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4861" y="2313300"/>
            <a:ext cx="3116481" cy="22314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648032" y="1328792"/>
            <a:ext cx="388749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>Потешные полки  Преображенский </a:t>
            </a:r>
            <a:r>
              <a:rPr lang="ru-RU" dirty="0"/>
              <a:t>и </a:t>
            </a:r>
            <a:r>
              <a:rPr lang="ru-RU" dirty="0" smtClean="0"/>
              <a:t>Семеновский</a:t>
            </a:r>
            <a:endParaRPr lang="ru-RU" dirty="0"/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48768" y="4819600"/>
            <a:ext cx="1918962" cy="17057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" descr="Картинки по запросу Франц Тиммерман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9982" y="2313299"/>
            <a:ext cx="3502782" cy="22314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4626983" y="1051794"/>
            <a:ext cx="413174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>Франц </a:t>
            </a:r>
            <a:r>
              <a:rPr lang="ru-RU" dirty="0" err="1" smtClean="0"/>
              <a:t>Тиммерман</a:t>
            </a:r>
            <a:r>
              <a:rPr lang="ru-RU" dirty="0" smtClean="0"/>
              <a:t> </a:t>
            </a:r>
            <a:r>
              <a:rPr lang="ru-RU" dirty="0"/>
              <a:t>объясняет юному Петру Алексеевичу устройство ботика, найденного в одном из амбаров села Измайлова</a:t>
            </a:r>
            <a:endParaRPr lang="ru-RU" dirty="0"/>
          </a:p>
        </p:txBody>
      </p:sp>
      <p:pic>
        <p:nvPicPr>
          <p:cNvPr id="6149" name="Picture 5" descr="Картинки по запросу «морские игры» Петра 1на Плещеевом озере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50386" y="4857761"/>
            <a:ext cx="2684941" cy="15881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2974176" y="294901"/>
            <a:ext cx="280831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/>
              <a:t>ПУТЬ К ВЛАСТИ.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26618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46584" y="1026681"/>
            <a:ext cx="413174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/>
              <a:t>7 августа 1689 года Софья послала верных ей стрельцов в Преображенское, чтобы схватить Петра.</a:t>
            </a:r>
            <a:endParaRPr lang="ru-RU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9739" y="2469768"/>
            <a:ext cx="1511749" cy="1918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7" y="5010296"/>
            <a:ext cx="2736304" cy="15870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479740" y="4489939"/>
            <a:ext cx="413174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>Стрелецкие казни 1698 -1699гг. </a:t>
            </a:r>
            <a:endParaRPr lang="ru-RU" dirty="0"/>
          </a:p>
        </p:txBody>
      </p:sp>
      <p:pic>
        <p:nvPicPr>
          <p:cNvPr id="5125" name="Picture 5" descr="Картинки по запросу новодевичий монастырь при петре 1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54796" y="2469768"/>
            <a:ext cx="2354948" cy="1754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7" name="Picture 7" descr="Картинки по запросу новодевичий монастырь при петре 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6473" y="5043086"/>
            <a:ext cx="2354948" cy="15542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Прямоугольник 9"/>
          <p:cNvSpPr/>
          <p:nvPr/>
        </p:nvSpPr>
        <p:spPr>
          <a:xfrm>
            <a:off x="4520430" y="1035749"/>
            <a:ext cx="413174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/>
              <a:t>Софью </a:t>
            </a:r>
            <a:r>
              <a:rPr lang="ru-RU" dirty="0" smtClean="0"/>
              <a:t>отправили </a:t>
            </a:r>
            <a:r>
              <a:rPr lang="ru-RU" dirty="0"/>
              <a:t>в Новодевичий монастырь, а затем постригли в монахини.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4661567" y="4528408"/>
            <a:ext cx="413174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>Софья в  </a:t>
            </a:r>
            <a:r>
              <a:rPr lang="ru-RU" dirty="0" err="1" smtClean="0"/>
              <a:t>Новодевичем</a:t>
            </a:r>
            <a:r>
              <a:rPr lang="ru-RU" dirty="0" smtClean="0"/>
              <a:t> монастыре.</a:t>
            </a:r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2946484" y="375481"/>
            <a:ext cx="280831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>ПУТЬ К ВЛАСТИ.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07608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Блок-схема: перфолента 1"/>
          <p:cNvSpPr/>
          <p:nvPr/>
        </p:nvSpPr>
        <p:spPr>
          <a:xfrm>
            <a:off x="592630" y="596186"/>
            <a:ext cx="2160240" cy="1080120"/>
          </a:xfrm>
          <a:prstGeom prst="flowChartPunchedTa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Новый календарь.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621230" y="365353"/>
            <a:ext cx="790153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ctr"/>
            <a:r>
              <a:rPr lang="ru-RU" dirty="0"/>
              <a:t>ИЗМЕНЕНИЯ И РЕЗУЛЬТАТЫ.</a:t>
            </a:r>
            <a:endParaRPr lang="ru-RU" sz="1600" dirty="0"/>
          </a:p>
        </p:txBody>
      </p:sp>
      <p:sp>
        <p:nvSpPr>
          <p:cNvPr id="4" name="Блок-схема: перфолента 3"/>
          <p:cNvSpPr/>
          <p:nvPr/>
        </p:nvSpPr>
        <p:spPr>
          <a:xfrm>
            <a:off x="6084168" y="596186"/>
            <a:ext cx="2088232" cy="1080120"/>
          </a:xfrm>
          <a:prstGeom prst="flowChartPunchedTa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Платья европейского образца.</a:t>
            </a:r>
            <a:endParaRPr lang="ru-RU" dirty="0"/>
          </a:p>
        </p:txBody>
      </p:sp>
      <p:sp>
        <p:nvSpPr>
          <p:cNvPr id="5" name="Блок-схема: перфолента 4"/>
          <p:cNvSpPr/>
          <p:nvPr/>
        </p:nvSpPr>
        <p:spPr>
          <a:xfrm>
            <a:off x="5994761" y="3792637"/>
            <a:ext cx="2177639" cy="1008112"/>
          </a:xfrm>
          <a:prstGeom prst="flowChartPunchedTa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Брить бороды.</a:t>
            </a:r>
            <a:endParaRPr lang="ru-RU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777" y="1676306"/>
            <a:ext cx="2422040" cy="16821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2" name="Picture 4" descr="Картинки по запросу платья европейского образца при петра 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9410" y="1676306"/>
            <a:ext cx="1578934" cy="20477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4" name="Picture 6" descr="Картинки по запросу брить бороды при петре 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34521" y="4960719"/>
            <a:ext cx="2237879" cy="15888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6" name="Picture 8" descr="Картинки по запросу школы при петре 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146" y="4601420"/>
            <a:ext cx="1549794" cy="19578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Блок-схема: перфолента 11"/>
          <p:cNvSpPr/>
          <p:nvPr/>
        </p:nvSpPr>
        <p:spPr>
          <a:xfrm>
            <a:off x="592630" y="3468235"/>
            <a:ext cx="2160240" cy="1080120"/>
          </a:xfrm>
          <a:prstGeom prst="flowChartPunchedTa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Открытие школ.</a:t>
            </a:r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2177940" y="4601420"/>
            <a:ext cx="205463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>Здание школы математических и навигационных наук в Москве.</a:t>
            </a:r>
            <a:endParaRPr lang="ru-RU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4034774" y="5580357"/>
            <a:ext cx="205463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>Бороды могли носить только крестьяне и духовенство</a:t>
            </a:r>
            <a:endParaRPr lang="ru-RU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2896705" y="1866279"/>
            <a:ext cx="195365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>Раньше новый год начинался </a:t>
            </a:r>
          </a:p>
          <a:p>
            <a:pPr algn="ctr"/>
            <a:r>
              <a:rPr lang="ru-RU" dirty="0" smtClean="0"/>
              <a:t>1 сентября.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94924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Картинки по запросу регулярная армия при петре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836712"/>
            <a:ext cx="2808468" cy="2088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Стрелка вправо 1"/>
          <p:cNvSpPr/>
          <p:nvPr/>
        </p:nvSpPr>
        <p:spPr>
          <a:xfrm>
            <a:off x="3941929" y="2472264"/>
            <a:ext cx="1260140" cy="43204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196" name="Picture 4" descr="Картинки по запросу регулярная армия при петре 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843189"/>
            <a:ext cx="2814403" cy="2088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Блок-схема: перфолента 6"/>
          <p:cNvSpPr/>
          <p:nvPr/>
        </p:nvSpPr>
        <p:spPr>
          <a:xfrm>
            <a:off x="3491879" y="814755"/>
            <a:ext cx="2160240" cy="1396782"/>
          </a:xfrm>
          <a:prstGeom prst="flowChartPunchedTa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Стрельцов сменила регулярная армия.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787964" y="250808"/>
            <a:ext cx="790153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ctr"/>
            <a:r>
              <a:rPr lang="ru-RU" dirty="0"/>
              <a:t>ИЗМЕНЕНИЯ И РЕЗУЛЬТАТЫ.</a:t>
            </a:r>
            <a:endParaRPr lang="ru-RU" sz="1600" dirty="0"/>
          </a:p>
        </p:txBody>
      </p:sp>
      <p:pic>
        <p:nvPicPr>
          <p:cNvPr id="8202" name="Picture 10" descr="Картинки по запросу флот при петре 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3573015"/>
            <a:ext cx="2952328" cy="30533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Прямоугольник 11"/>
          <p:cNvSpPr/>
          <p:nvPr/>
        </p:nvSpPr>
        <p:spPr>
          <a:xfrm>
            <a:off x="4571999" y="3717032"/>
            <a:ext cx="4117503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>Стране требовался выход к морю и флот!</a:t>
            </a:r>
          </a:p>
          <a:p>
            <a:pPr algn="ctr"/>
            <a:r>
              <a:rPr lang="ru-RU" dirty="0"/>
              <a:t>В результате Северной войны к концу 1704 года был обеспечен безопасный выход к Балтийскому морю</a:t>
            </a:r>
            <a:r>
              <a:rPr lang="ru-RU" dirty="0" smtClean="0"/>
              <a:t>.</a:t>
            </a:r>
          </a:p>
          <a:p>
            <a:pPr algn="ctr"/>
            <a:r>
              <a:rPr lang="ru-RU" dirty="0"/>
              <a:t>К 1925 году Россия уже имела 48 боевых кораблей и 788 гребных судов.</a:t>
            </a:r>
          </a:p>
          <a:p>
            <a:pPr algn="ctr"/>
            <a:r>
              <a:rPr lang="ru-RU" dirty="0" smtClean="0"/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13783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1155</TotalTime>
  <Words>471</Words>
  <Application>Microsoft Office PowerPoint</Application>
  <PresentationFormat>Экран (4:3)</PresentationFormat>
  <Paragraphs>71</Paragraphs>
  <Slides>13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Бумажная</vt:lpstr>
      <vt:lpstr>«НА ПУТИ К ГРЯДУЩИМ ПЕРЕМЕНАМ.  ВКЛАД ПЕТРА I В СУДЬДБУ РОССИИ».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«НА ПУТИ К ГРЯДУЩИМ ПЕРЕМЕНАМ. ВКЛАД ПЕТРА I В СУДЬДБУ РОССИИ».</dc:title>
  <dc:creator>Elena</dc:creator>
  <cp:lastModifiedBy>Elena</cp:lastModifiedBy>
  <cp:revision>33</cp:revision>
  <dcterms:created xsi:type="dcterms:W3CDTF">2017-02-12T14:38:22Z</dcterms:created>
  <dcterms:modified xsi:type="dcterms:W3CDTF">2017-02-13T09:54:35Z</dcterms:modified>
</cp:coreProperties>
</file>